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dal" panose="020B0604020202020204" charset="0"/>
      <p:regular r:id="rId11"/>
    </p:embeddedFont>
    <p:embeddedFont>
      <p:font typeface="Canva Sans" panose="020B0604020202020204" charset="0"/>
      <p:regular r:id="rId12"/>
    </p:embeddedFont>
    <p:embeddedFont>
      <p:font typeface="Canva Sans Bold" panose="020B0604020202020204" charset="0"/>
      <p:regular r:id="rId13"/>
    </p:embeddedFont>
    <p:embeddedFont>
      <p:font typeface="League Spartan" panose="020B0604020202020204" charset="0"/>
      <p:regular r:id="rId14"/>
    </p:embeddedFont>
    <p:embeddedFont>
      <p:font typeface="Lora" pitchFamily="2" charset="0"/>
      <p:regular r:id="rId15"/>
    </p:embeddedFont>
    <p:embeddedFont>
      <p:font typeface="Lovelo" panose="020B0604020202020204" charset="0"/>
      <p:regular r:id="rId16"/>
    </p:embeddedFont>
    <p:embeddedFont>
      <p:font typeface="Muli" panose="020B0604020202020204" charset="0"/>
      <p:regular r:id="rId17"/>
    </p:embeddedFont>
    <p:embeddedFont>
      <p:font typeface="Muli Bold" panose="020B0604020202020204" charset="0"/>
      <p:regular r:id="rId18"/>
    </p:embeddedFont>
    <p:embeddedFont>
      <p:font typeface="Muli Ultra-Bold" panose="020B0604020202020204" charset="0"/>
      <p:regular r:id="rId19"/>
    </p:embeddedFont>
    <p:embeddedFont>
      <p:font typeface="Robot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5143500"/>
            <a:ext cx="8477852" cy="5657039"/>
          </a:xfrm>
          <a:custGeom>
            <a:avLst/>
            <a:gdLst/>
            <a:ahLst/>
            <a:cxnLst/>
            <a:rect l="l" t="t" r="r" b="b"/>
            <a:pathLst>
              <a:path w="8477852" h="5657039">
                <a:moveTo>
                  <a:pt x="8477852" y="5657039"/>
                </a:moveTo>
                <a:lnTo>
                  <a:pt x="0" y="5657039"/>
                </a:lnTo>
                <a:lnTo>
                  <a:pt x="0" y="0"/>
                </a:lnTo>
                <a:lnTo>
                  <a:pt x="8477852" y="0"/>
                </a:lnTo>
                <a:lnTo>
                  <a:pt x="8477852" y="565703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0777" y="2246592"/>
            <a:ext cx="7198334" cy="6847415"/>
          </a:xfrm>
          <a:custGeom>
            <a:avLst/>
            <a:gdLst/>
            <a:ahLst/>
            <a:cxnLst/>
            <a:rect l="l" t="t" r="r" b="b"/>
            <a:pathLst>
              <a:path w="7198334" h="6847415">
                <a:moveTo>
                  <a:pt x="0" y="0"/>
                </a:moveTo>
                <a:lnTo>
                  <a:pt x="7198333" y="0"/>
                </a:lnTo>
                <a:lnTo>
                  <a:pt x="7198333" y="6847415"/>
                </a:lnTo>
                <a:lnTo>
                  <a:pt x="0" y="6847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9992964" y="8740876"/>
            <a:ext cx="631221" cy="706262"/>
          </a:xfrm>
          <a:custGeom>
            <a:avLst/>
            <a:gdLst/>
            <a:ahLst/>
            <a:cxnLst/>
            <a:rect l="l" t="t" r="r" b="b"/>
            <a:pathLst>
              <a:path w="631221" h="706262">
                <a:moveTo>
                  <a:pt x="0" y="0"/>
                </a:moveTo>
                <a:lnTo>
                  <a:pt x="631221" y="0"/>
                </a:lnTo>
                <a:lnTo>
                  <a:pt x="631221" y="706261"/>
                </a:lnTo>
                <a:lnTo>
                  <a:pt x="0" y="706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a:off x="-19050" y="0"/>
            <a:ext cx="2403281" cy="1961951"/>
          </a:xfrm>
          <a:custGeom>
            <a:avLst/>
            <a:gdLst/>
            <a:ahLst/>
            <a:cxnLst/>
            <a:rect l="l" t="t" r="r" b="b"/>
            <a:pathLst>
              <a:path w="2403281" h="1961951">
                <a:moveTo>
                  <a:pt x="2403281" y="0"/>
                </a:moveTo>
                <a:lnTo>
                  <a:pt x="0" y="0"/>
                </a:lnTo>
                <a:lnTo>
                  <a:pt x="0" y="1961951"/>
                </a:lnTo>
                <a:lnTo>
                  <a:pt x="2403281" y="1961951"/>
                </a:lnTo>
                <a:lnTo>
                  <a:pt x="240328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flipH="1">
            <a:off x="-19050" y="0"/>
            <a:ext cx="2145705" cy="1751676"/>
          </a:xfrm>
          <a:custGeom>
            <a:avLst/>
            <a:gdLst/>
            <a:ahLst/>
            <a:cxnLst/>
            <a:rect l="l" t="t" r="r" b="b"/>
            <a:pathLst>
              <a:path w="2145705" h="1751676">
                <a:moveTo>
                  <a:pt x="2145705" y="0"/>
                </a:moveTo>
                <a:lnTo>
                  <a:pt x="0" y="0"/>
                </a:lnTo>
                <a:lnTo>
                  <a:pt x="0" y="1751676"/>
                </a:lnTo>
                <a:lnTo>
                  <a:pt x="2145705" y="1751676"/>
                </a:lnTo>
                <a:lnTo>
                  <a:pt x="214570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7666344" y="3382857"/>
            <a:ext cx="10074887" cy="3749885"/>
          </a:xfrm>
          <a:prstGeom prst="rect">
            <a:avLst/>
          </a:prstGeom>
        </p:spPr>
        <p:txBody>
          <a:bodyPr lIns="0" tIns="0" rIns="0" bIns="0" rtlCol="0" anchor="t">
            <a:spAutoFit/>
          </a:bodyPr>
          <a:lstStyle/>
          <a:p>
            <a:pPr algn="r">
              <a:lnSpc>
                <a:spcPts val="9601"/>
              </a:lnSpc>
            </a:pPr>
            <a:r>
              <a:rPr lang="en-US" sz="10106">
                <a:solidFill>
                  <a:srgbClr val="1B1A17"/>
                </a:solidFill>
                <a:latin typeface="League Spartan"/>
              </a:rPr>
              <a:t>EMPLOYEE </a:t>
            </a:r>
          </a:p>
          <a:p>
            <a:pPr algn="r">
              <a:lnSpc>
                <a:spcPts val="9601"/>
              </a:lnSpc>
            </a:pPr>
            <a:r>
              <a:rPr lang="en-US" sz="10106">
                <a:solidFill>
                  <a:srgbClr val="1B1A17"/>
                </a:solidFill>
                <a:latin typeface="League Spartan"/>
              </a:rPr>
              <a:t>ATTRITION</a:t>
            </a:r>
          </a:p>
          <a:p>
            <a:pPr algn="r">
              <a:lnSpc>
                <a:spcPts val="9601"/>
              </a:lnSpc>
            </a:pPr>
            <a:r>
              <a:rPr lang="en-US" sz="10106">
                <a:solidFill>
                  <a:srgbClr val="1B1A17"/>
                </a:solidFill>
                <a:latin typeface="League Spartan"/>
              </a:rPr>
              <a:t>ANALYSIS</a:t>
            </a:r>
          </a:p>
        </p:txBody>
      </p:sp>
      <p:sp>
        <p:nvSpPr>
          <p:cNvPr id="8" name="TextBox 8"/>
          <p:cNvSpPr txBox="1"/>
          <p:nvPr/>
        </p:nvSpPr>
        <p:spPr>
          <a:xfrm>
            <a:off x="8477852" y="8768871"/>
            <a:ext cx="8882120" cy="646566"/>
          </a:xfrm>
          <a:prstGeom prst="rect">
            <a:avLst/>
          </a:prstGeom>
        </p:spPr>
        <p:txBody>
          <a:bodyPr lIns="0" tIns="0" rIns="0" bIns="0" rtlCol="0" anchor="t">
            <a:spAutoFit/>
          </a:bodyPr>
          <a:lstStyle/>
          <a:p>
            <a:pPr algn="r">
              <a:lnSpc>
                <a:spcPts val="5119"/>
              </a:lnSpc>
            </a:pPr>
            <a:r>
              <a:rPr lang="en-US" sz="4196">
                <a:solidFill>
                  <a:srgbClr val="1B1A17"/>
                </a:solidFill>
                <a:latin typeface="Lora"/>
              </a:rPr>
              <a:t>Presentated by Nitu Alam</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1"/>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329410" y="6172200"/>
            <a:ext cx="3958590" cy="4114800"/>
          </a:xfrm>
          <a:custGeom>
            <a:avLst/>
            <a:gdLst/>
            <a:ahLst/>
            <a:cxnLst/>
            <a:rect l="l" t="t" r="r" b="b"/>
            <a:pathLst>
              <a:path w="3958590" h="4114800">
                <a:moveTo>
                  <a:pt x="3958590" y="0"/>
                </a:moveTo>
                <a:lnTo>
                  <a:pt x="0" y="0"/>
                </a:lnTo>
                <a:lnTo>
                  <a:pt x="0" y="4114800"/>
                </a:lnTo>
                <a:lnTo>
                  <a:pt x="3958590" y="4114800"/>
                </a:lnTo>
                <a:lnTo>
                  <a:pt x="39585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643183" y="4271182"/>
            <a:ext cx="2644817" cy="2495745"/>
          </a:xfrm>
          <a:custGeom>
            <a:avLst/>
            <a:gdLst/>
            <a:ahLst/>
            <a:cxnLst/>
            <a:rect l="l" t="t" r="r" b="b"/>
            <a:pathLst>
              <a:path w="2644817" h="2495745">
                <a:moveTo>
                  <a:pt x="0" y="0"/>
                </a:moveTo>
                <a:lnTo>
                  <a:pt x="2644817" y="0"/>
                </a:lnTo>
                <a:lnTo>
                  <a:pt x="2644817" y="2495745"/>
                </a:lnTo>
                <a:lnTo>
                  <a:pt x="0" y="2495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1388667"/>
            <a:ext cx="18288000" cy="3754833"/>
            <a:chOff x="0" y="0"/>
            <a:chExt cx="24384000" cy="5006444"/>
          </a:xfrm>
        </p:grpSpPr>
        <p:pic>
          <p:nvPicPr>
            <p:cNvPr id="6" name="Picture 6"/>
            <p:cNvPicPr>
              <a:picLocks noChangeAspect="1"/>
            </p:cNvPicPr>
            <p:nvPr/>
          </p:nvPicPr>
          <p:blipFill>
            <a:blip r:embed="rId8"/>
            <a:srcRect t="2025" b="2025"/>
            <a:stretch>
              <a:fillRect/>
            </a:stretch>
          </p:blipFill>
          <p:spPr>
            <a:xfrm>
              <a:off x="0" y="0"/>
              <a:ext cx="7831667" cy="5006444"/>
            </a:xfrm>
            <a:prstGeom prst="rect">
              <a:avLst/>
            </a:prstGeom>
          </p:spPr>
        </p:pic>
        <p:pic>
          <p:nvPicPr>
            <p:cNvPr id="7" name="Picture 7"/>
            <p:cNvPicPr>
              <a:picLocks noChangeAspect="1"/>
            </p:cNvPicPr>
            <p:nvPr/>
          </p:nvPicPr>
          <p:blipFill>
            <a:blip r:embed="rId9"/>
            <a:srcRect t="1935" b="1935"/>
            <a:stretch>
              <a:fillRect/>
            </a:stretch>
          </p:blipFill>
          <p:spPr>
            <a:xfrm>
              <a:off x="8276167" y="0"/>
              <a:ext cx="7831667" cy="5006444"/>
            </a:xfrm>
            <a:prstGeom prst="rect">
              <a:avLst/>
            </a:prstGeom>
          </p:spPr>
        </p:pic>
        <p:pic>
          <p:nvPicPr>
            <p:cNvPr id="8" name="Picture 8"/>
            <p:cNvPicPr>
              <a:picLocks noChangeAspect="1"/>
            </p:cNvPicPr>
            <p:nvPr/>
          </p:nvPicPr>
          <p:blipFill>
            <a:blip r:embed="rId10"/>
            <a:srcRect t="2025" b="2025"/>
            <a:stretch>
              <a:fillRect/>
            </a:stretch>
          </p:blipFill>
          <p:spPr>
            <a:xfrm>
              <a:off x="16552333" y="0"/>
              <a:ext cx="7831667" cy="5006444"/>
            </a:xfrm>
            <a:prstGeom prst="rect">
              <a:avLst/>
            </a:prstGeom>
          </p:spPr>
        </p:pic>
      </p:grpSp>
      <p:sp>
        <p:nvSpPr>
          <p:cNvPr id="9" name="TextBox 9"/>
          <p:cNvSpPr txBox="1"/>
          <p:nvPr/>
        </p:nvSpPr>
        <p:spPr>
          <a:xfrm>
            <a:off x="4959557" y="-16272"/>
            <a:ext cx="9369853" cy="1029384"/>
          </a:xfrm>
          <a:prstGeom prst="rect">
            <a:avLst/>
          </a:prstGeom>
        </p:spPr>
        <p:txBody>
          <a:bodyPr wrap="square" lIns="0" tIns="0" rIns="0" bIns="0" rtlCol="0" anchor="t">
            <a:spAutoFit/>
          </a:bodyPr>
          <a:lstStyle/>
          <a:p>
            <a:pPr algn="just">
              <a:lnSpc>
                <a:spcPts val="8553"/>
              </a:lnSpc>
            </a:pPr>
            <a:r>
              <a:rPr lang="en-US" sz="6109" dirty="0">
                <a:solidFill>
                  <a:srgbClr val="000000"/>
                </a:solidFill>
                <a:latin typeface="Canva Sans Bold"/>
              </a:rPr>
              <a:t>Problem  Statement</a:t>
            </a:r>
          </a:p>
        </p:txBody>
      </p:sp>
      <p:sp>
        <p:nvSpPr>
          <p:cNvPr id="10" name="TextBox 10"/>
          <p:cNvSpPr txBox="1"/>
          <p:nvPr/>
        </p:nvSpPr>
        <p:spPr>
          <a:xfrm>
            <a:off x="1922473" y="5499533"/>
            <a:ext cx="14443055" cy="3119136"/>
          </a:xfrm>
          <a:prstGeom prst="rect">
            <a:avLst/>
          </a:prstGeom>
        </p:spPr>
        <p:txBody>
          <a:bodyPr lIns="0" tIns="0" rIns="0" bIns="0" rtlCol="0" anchor="t">
            <a:spAutoFit/>
          </a:bodyPr>
          <a:lstStyle/>
          <a:p>
            <a:pPr algn="just">
              <a:lnSpc>
                <a:spcPts val="5004"/>
              </a:lnSpc>
            </a:pPr>
            <a:r>
              <a:rPr lang="en-US" sz="3574" dirty="0">
                <a:solidFill>
                  <a:srgbClr val="000000"/>
                </a:solidFill>
                <a:latin typeface="Canva Sans"/>
              </a:rPr>
              <a:t>I have to play an HR Analyst Role in this project regarding the attrition of a company XYZ to find out why employees are leaving the company and reduce the attrition rate by building a visually immersive interactive dashboard by analyzing the key factors that can help the organization make data-driven decisions.</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0434" y="3992820"/>
            <a:ext cx="815766" cy="81576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4" name="TextBox 4"/>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5" name="Group 5"/>
          <p:cNvGrpSpPr/>
          <p:nvPr/>
        </p:nvGrpSpPr>
        <p:grpSpPr>
          <a:xfrm>
            <a:off x="8230434" y="6379207"/>
            <a:ext cx="815766" cy="8157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7" name="TextBox 7"/>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8" name="Group 8"/>
          <p:cNvGrpSpPr/>
          <p:nvPr/>
        </p:nvGrpSpPr>
        <p:grpSpPr>
          <a:xfrm>
            <a:off x="8230434" y="5186014"/>
            <a:ext cx="815766" cy="815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0" name="TextBox 10"/>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1" name="Group 11"/>
          <p:cNvGrpSpPr/>
          <p:nvPr/>
        </p:nvGrpSpPr>
        <p:grpSpPr>
          <a:xfrm>
            <a:off x="8230434" y="7572400"/>
            <a:ext cx="815766" cy="8157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4" name="Group 14"/>
          <p:cNvGrpSpPr/>
          <p:nvPr/>
        </p:nvGrpSpPr>
        <p:grpSpPr>
          <a:xfrm>
            <a:off x="8230434" y="8765594"/>
            <a:ext cx="815766" cy="8157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6" name="TextBox 16"/>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7" name="Group 17"/>
          <p:cNvGrpSpPr/>
          <p:nvPr/>
        </p:nvGrpSpPr>
        <p:grpSpPr>
          <a:xfrm>
            <a:off x="83627" y="4069252"/>
            <a:ext cx="5578441" cy="6087242"/>
            <a:chOff x="0" y="0"/>
            <a:chExt cx="1469219" cy="1603224"/>
          </a:xfrm>
        </p:grpSpPr>
        <p:sp>
          <p:nvSpPr>
            <p:cNvPr id="18" name="Freeform 18"/>
            <p:cNvSpPr/>
            <p:nvPr/>
          </p:nvSpPr>
          <p:spPr>
            <a:xfrm>
              <a:off x="0" y="0"/>
              <a:ext cx="1469219" cy="1603224"/>
            </a:xfrm>
            <a:custGeom>
              <a:avLst/>
              <a:gdLst/>
              <a:ahLst/>
              <a:cxnLst/>
              <a:rect l="l" t="t" r="r" b="b"/>
              <a:pathLst>
                <a:path w="1469219" h="1603224">
                  <a:moveTo>
                    <a:pt x="70779" y="0"/>
                  </a:moveTo>
                  <a:lnTo>
                    <a:pt x="1398440" y="0"/>
                  </a:lnTo>
                  <a:cubicBezTo>
                    <a:pt x="1437530" y="0"/>
                    <a:pt x="1469219" y="31689"/>
                    <a:pt x="1469219" y="70779"/>
                  </a:cubicBezTo>
                  <a:lnTo>
                    <a:pt x="1469219" y="1532445"/>
                  </a:lnTo>
                  <a:cubicBezTo>
                    <a:pt x="1469219" y="1571535"/>
                    <a:pt x="1437530" y="1603224"/>
                    <a:pt x="1398440" y="1603224"/>
                  </a:cubicBezTo>
                  <a:lnTo>
                    <a:pt x="70779" y="1603224"/>
                  </a:lnTo>
                  <a:cubicBezTo>
                    <a:pt x="31689" y="1603224"/>
                    <a:pt x="0" y="1571535"/>
                    <a:pt x="0" y="1532445"/>
                  </a:cubicBezTo>
                  <a:lnTo>
                    <a:pt x="0" y="70779"/>
                  </a:lnTo>
                  <a:cubicBezTo>
                    <a:pt x="0" y="31689"/>
                    <a:pt x="31689" y="0"/>
                    <a:pt x="70779" y="0"/>
                  </a:cubicBezTo>
                  <a:close/>
                </a:path>
              </a:pathLst>
            </a:custGeom>
            <a:solidFill>
              <a:srgbClr val="3F1D38"/>
            </a:solidFill>
          </p:spPr>
          <p:txBody>
            <a:bodyPr/>
            <a:lstStyle/>
            <a:p>
              <a:endParaRPr lang="en-US"/>
            </a:p>
          </p:txBody>
        </p:sp>
        <p:sp>
          <p:nvSpPr>
            <p:cNvPr id="19" name="TextBox 19"/>
            <p:cNvSpPr txBox="1"/>
            <p:nvPr/>
          </p:nvSpPr>
          <p:spPr>
            <a:xfrm>
              <a:off x="0" y="-104775"/>
              <a:ext cx="1469219" cy="1707999"/>
            </a:xfrm>
            <a:prstGeom prst="rect">
              <a:avLst/>
            </a:prstGeom>
          </p:spPr>
          <p:txBody>
            <a:bodyPr lIns="50800" tIns="50800" rIns="50800" bIns="50800" rtlCol="0" anchor="ctr"/>
            <a:lstStyle/>
            <a:p>
              <a:pPr algn="ctr">
                <a:lnSpc>
                  <a:spcPts val="3840"/>
                </a:lnSpc>
              </a:pPr>
              <a:endParaRPr/>
            </a:p>
          </p:txBody>
        </p:sp>
      </p:grpSp>
      <p:sp>
        <p:nvSpPr>
          <p:cNvPr id="20" name="TextBox 20"/>
          <p:cNvSpPr txBox="1"/>
          <p:nvPr/>
        </p:nvSpPr>
        <p:spPr>
          <a:xfrm>
            <a:off x="9646757" y="5289115"/>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PowerBI Dashboard Creation</a:t>
            </a:r>
          </a:p>
        </p:txBody>
      </p:sp>
      <p:sp>
        <p:nvSpPr>
          <p:cNvPr id="21" name="TextBox 21"/>
          <p:cNvSpPr txBox="1"/>
          <p:nvPr/>
        </p:nvSpPr>
        <p:spPr>
          <a:xfrm>
            <a:off x="9646757" y="6482309"/>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DAX Functions &amp; Data Analysis</a:t>
            </a:r>
          </a:p>
        </p:txBody>
      </p:sp>
      <p:sp>
        <p:nvSpPr>
          <p:cNvPr id="22" name="TextBox 22"/>
          <p:cNvSpPr txBox="1"/>
          <p:nvPr/>
        </p:nvSpPr>
        <p:spPr>
          <a:xfrm>
            <a:off x="9646757" y="7675502"/>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Visualization &amp; Insights</a:t>
            </a:r>
          </a:p>
        </p:txBody>
      </p:sp>
      <p:sp>
        <p:nvSpPr>
          <p:cNvPr id="23" name="TextBox 23"/>
          <p:cNvSpPr txBox="1"/>
          <p:nvPr/>
        </p:nvSpPr>
        <p:spPr>
          <a:xfrm>
            <a:off x="9646757" y="8868695"/>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Data Storytelling &amp; Recommendations</a:t>
            </a:r>
          </a:p>
        </p:txBody>
      </p:sp>
      <p:sp>
        <p:nvSpPr>
          <p:cNvPr id="24" name="TextBox 24"/>
          <p:cNvSpPr txBox="1"/>
          <p:nvPr/>
        </p:nvSpPr>
        <p:spPr>
          <a:xfrm>
            <a:off x="8938595" y="1469072"/>
            <a:ext cx="9269103" cy="2089151"/>
          </a:xfrm>
          <a:prstGeom prst="rect">
            <a:avLst/>
          </a:prstGeom>
        </p:spPr>
        <p:txBody>
          <a:bodyPr lIns="0" tIns="0" rIns="0" bIns="0" rtlCol="0" anchor="t">
            <a:spAutoFit/>
          </a:bodyPr>
          <a:lstStyle/>
          <a:p>
            <a:pPr marL="0" lvl="0" indent="0" algn="just">
              <a:lnSpc>
                <a:spcPts val="8000"/>
              </a:lnSpc>
            </a:pPr>
            <a:r>
              <a:rPr lang="en-US" sz="8000" spc="960">
                <a:solidFill>
                  <a:srgbClr val="3F1D38"/>
                </a:solidFill>
                <a:latin typeface="Lovelo"/>
              </a:rPr>
              <a:t>PROJECT WORKFLOW</a:t>
            </a:r>
          </a:p>
        </p:txBody>
      </p:sp>
      <p:grpSp>
        <p:nvGrpSpPr>
          <p:cNvPr id="25" name="Group 25"/>
          <p:cNvGrpSpPr/>
          <p:nvPr/>
        </p:nvGrpSpPr>
        <p:grpSpPr>
          <a:xfrm>
            <a:off x="711893" y="1816975"/>
            <a:ext cx="5999864" cy="7764385"/>
            <a:chOff x="0" y="0"/>
            <a:chExt cx="901864" cy="1167097"/>
          </a:xfrm>
        </p:grpSpPr>
        <p:sp>
          <p:nvSpPr>
            <p:cNvPr id="26" name="Freeform 26"/>
            <p:cNvSpPr/>
            <p:nvPr/>
          </p:nvSpPr>
          <p:spPr>
            <a:xfrm>
              <a:off x="0" y="0"/>
              <a:ext cx="901864" cy="1167097"/>
            </a:xfrm>
            <a:custGeom>
              <a:avLst/>
              <a:gdLst/>
              <a:ahLst/>
              <a:cxnLst/>
              <a:rect l="l" t="t" r="r" b="b"/>
              <a:pathLst>
                <a:path w="901864" h="1167097">
                  <a:moveTo>
                    <a:pt x="37420" y="0"/>
                  </a:moveTo>
                  <a:lnTo>
                    <a:pt x="864444" y="0"/>
                  </a:lnTo>
                  <a:cubicBezTo>
                    <a:pt x="874369" y="0"/>
                    <a:pt x="883887" y="3942"/>
                    <a:pt x="890904" y="10960"/>
                  </a:cubicBezTo>
                  <a:cubicBezTo>
                    <a:pt x="897922" y="17978"/>
                    <a:pt x="901864" y="27496"/>
                    <a:pt x="901864" y="37420"/>
                  </a:cubicBezTo>
                  <a:lnTo>
                    <a:pt x="901864" y="1129677"/>
                  </a:lnTo>
                  <a:cubicBezTo>
                    <a:pt x="901864" y="1139601"/>
                    <a:pt x="897922" y="1149119"/>
                    <a:pt x="890904" y="1156137"/>
                  </a:cubicBezTo>
                  <a:cubicBezTo>
                    <a:pt x="883887" y="1163154"/>
                    <a:pt x="874369" y="1167097"/>
                    <a:pt x="864444" y="1167097"/>
                  </a:cubicBezTo>
                  <a:lnTo>
                    <a:pt x="37420" y="1167097"/>
                  </a:lnTo>
                  <a:cubicBezTo>
                    <a:pt x="27496" y="1167097"/>
                    <a:pt x="17978" y="1163154"/>
                    <a:pt x="10960" y="1156137"/>
                  </a:cubicBezTo>
                  <a:cubicBezTo>
                    <a:pt x="3942" y="1149119"/>
                    <a:pt x="0" y="1139601"/>
                    <a:pt x="0" y="1129677"/>
                  </a:cubicBezTo>
                  <a:lnTo>
                    <a:pt x="0" y="37420"/>
                  </a:lnTo>
                  <a:cubicBezTo>
                    <a:pt x="0" y="27496"/>
                    <a:pt x="3942" y="17978"/>
                    <a:pt x="10960" y="10960"/>
                  </a:cubicBezTo>
                  <a:cubicBezTo>
                    <a:pt x="17978" y="3942"/>
                    <a:pt x="27496" y="0"/>
                    <a:pt x="37420" y="0"/>
                  </a:cubicBezTo>
                  <a:close/>
                </a:path>
              </a:pathLst>
            </a:custGeom>
            <a:blipFill>
              <a:blip r:embed="rId2"/>
              <a:stretch>
                <a:fillRect l="-41192" r="-53043"/>
              </a:stretch>
            </a:blipFill>
            <a:ln w="171450" cap="rnd">
              <a:solidFill>
                <a:srgbClr val="FFFFFF"/>
              </a:solidFill>
              <a:prstDash val="solid"/>
              <a:round/>
            </a:ln>
          </p:spPr>
          <p:txBody>
            <a:bodyPr/>
            <a:lstStyle/>
            <a:p>
              <a:endParaRPr lang="en-US"/>
            </a:p>
          </p:txBody>
        </p:sp>
      </p:grpSp>
      <p:grpSp>
        <p:nvGrpSpPr>
          <p:cNvPr id="27" name="Group 27"/>
          <p:cNvGrpSpPr/>
          <p:nvPr/>
        </p:nvGrpSpPr>
        <p:grpSpPr>
          <a:xfrm>
            <a:off x="14348172" y="268649"/>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E19898">
                  <a:alpha val="49804"/>
                </a:srgbClr>
              </a:solidFill>
              <a:prstDash val="solid"/>
              <a:miter/>
            </a:ln>
          </p:spPr>
          <p:txBody>
            <a:bodyPr/>
            <a:lstStyle/>
            <a:p>
              <a:endParaRPr lang="en-US"/>
            </a:p>
          </p:txBody>
        </p:sp>
        <p:sp>
          <p:nvSpPr>
            <p:cNvPr id="29" name="TextBox 29"/>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30" name="Group 30"/>
          <p:cNvGrpSpPr/>
          <p:nvPr/>
        </p:nvGrpSpPr>
        <p:grpSpPr>
          <a:xfrm>
            <a:off x="16422419" y="301535"/>
            <a:ext cx="836881" cy="83688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1D38"/>
            </a:solidFill>
          </p:spPr>
          <p:txBody>
            <a:bodyPr/>
            <a:lstStyle/>
            <a:p>
              <a:endParaRPr lang="en-US"/>
            </a:p>
          </p:txBody>
        </p:sp>
        <p:sp>
          <p:nvSpPr>
            <p:cNvPr id="32" name="TextBox 32"/>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sp>
        <p:nvSpPr>
          <p:cNvPr id="33" name="Freeform 33"/>
          <p:cNvSpPr/>
          <p:nvPr/>
        </p:nvSpPr>
        <p:spPr>
          <a:xfrm>
            <a:off x="2251023" y="9798257"/>
            <a:ext cx="4282122" cy="186856"/>
          </a:xfrm>
          <a:custGeom>
            <a:avLst/>
            <a:gdLst/>
            <a:ahLst/>
            <a:cxnLst/>
            <a:rect l="l" t="t" r="r" b="b"/>
            <a:pathLst>
              <a:path w="4282122" h="186856">
                <a:moveTo>
                  <a:pt x="0" y="0"/>
                </a:moveTo>
                <a:lnTo>
                  <a:pt x="4282123" y="0"/>
                </a:lnTo>
                <a:lnTo>
                  <a:pt x="4282123" y="186856"/>
                </a:lnTo>
                <a:lnTo>
                  <a:pt x="0" y="186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Freeform 34"/>
          <p:cNvSpPr/>
          <p:nvPr/>
        </p:nvSpPr>
        <p:spPr>
          <a:xfrm>
            <a:off x="4306296" y="1511963"/>
            <a:ext cx="2965379" cy="2965379"/>
          </a:xfrm>
          <a:custGeom>
            <a:avLst/>
            <a:gdLst/>
            <a:ahLst/>
            <a:cxnLst/>
            <a:rect l="l" t="t" r="r" b="b"/>
            <a:pathLst>
              <a:path w="2965379" h="2965379">
                <a:moveTo>
                  <a:pt x="0" y="0"/>
                </a:moveTo>
                <a:lnTo>
                  <a:pt x="2965378" y="0"/>
                </a:lnTo>
                <a:lnTo>
                  <a:pt x="2965378" y="2965379"/>
                </a:lnTo>
                <a:lnTo>
                  <a:pt x="0" y="2965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5" name="TextBox 35"/>
          <p:cNvSpPr txBox="1"/>
          <p:nvPr/>
        </p:nvSpPr>
        <p:spPr>
          <a:xfrm>
            <a:off x="9646757" y="4095922"/>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Data Exploration and Cleaning</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592" y="1419251"/>
            <a:ext cx="15004817" cy="8335473"/>
          </a:xfrm>
          <a:custGeom>
            <a:avLst/>
            <a:gdLst/>
            <a:ahLst/>
            <a:cxnLst/>
            <a:rect l="l" t="t" r="r" b="b"/>
            <a:pathLst>
              <a:path w="15004817" h="8335473">
                <a:moveTo>
                  <a:pt x="0" y="0"/>
                </a:moveTo>
                <a:lnTo>
                  <a:pt x="15004816" y="0"/>
                </a:lnTo>
                <a:lnTo>
                  <a:pt x="15004816" y="8335473"/>
                </a:lnTo>
                <a:lnTo>
                  <a:pt x="0" y="8335473"/>
                </a:lnTo>
                <a:lnTo>
                  <a:pt x="0" y="0"/>
                </a:lnTo>
                <a:close/>
              </a:path>
            </a:pathLst>
          </a:custGeom>
          <a:blipFill>
            <a:blip r:embed="rId2"/>
            <a:stretch>
              <a:fillRect l="-175" t="-405" r="-44" b="-647"/>
            </a:stretch>
          </a:blipFill>
        </p:spPr>
        <p:txBody>
          <a:bodyPr/>
          <a:lstStyle/>
          <a:p>
            <a:endParaRPr lang="en-US"/>
          </a:p>
        </p:txBody>
      </p:sp>
      <p:sp>
        <p:nvSpPr>
          <p:cNvPr id="3" name="TextBox 3"/>
          <p:cNvSpPr txBox="1"/>
          <p:nvPr/>
        </p:nvSpPr>
        <p:spPr>
          <a:xfrm>
            <a:off x="3053423" y="318643"/>
            <a:ext cx="11805935" cy="710057"/>
          </a:xfrm>
          <a:prstGeom prst="rect">
            <a:avLst/>
          </a:prstGeom>
        </p:spPr>
        <p:txBody>
          <a:bodyPr lIns="0" tIns="0" rIns="0" bIns="0" rtlCol="0" anchor="t">
            <a:spAutoFit/>
          </a:bodyPr>
          <a:lstStyle/>
          <a:p>
            <a:pPr marL="0" lvl="0" indent="0" algn="ctr">
              <a:lnSpc>
                <a:spcPts val="5763"/>
              </a:lnSpc>
              <a:spcBef>
                <a:spcPct val="0"/>
              </a:spcBef>
            </a:pPr>
            <a:r>
              <a:rPr lang="en-US" sz="4399" spc="131">
                <a:solidFill>
                  <a:srgbClr val="191919"/>
                </a:solidFill>
                <a:latin typeface="League Spartan"/>
              </a:rPr>
              <a:t>MY DASHBOARD</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8414498" y="3655696"/>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8414498" y="6546534"/>
            <a:ext cx="261937" cy="26193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8892547" y="766762"/>
            <a:ext cx="8812663" cy="1976127"/>
            <a:chOff x="0" y="0"/>
            <a:chExt cx="11750217" cy="2634835"/>
          </a:xfrm>
        </p:grpSpPr>
        <p:sp>
          <p:nvSpPr>
            <p:cNvPr id="8" name="TextBox 8"/>
            <p:cNvSpPr txBox="1"/>
            <p:nvPr/>
          </p:nvSpPr>
          <p:spPr>
            <a:xfrm>
              <a:off x="0" y="9525"/>
              <a:ext cx="11750217" cy="638175"/>
            </a:xfrm>
            <a:prstGeom prst="rect">
              <a:avLst/>
            </a:prstGeom>
          </p:spPr>
          <p:txBody>
            <a:bodyPr lIns="0" tIns="0" rIns="0" bIns="0" rtlCol="0" anchor="t">
              <a:spAutoFit/>
            </a:bodyPr>
            <a:lstStyle/>
            <a:p>
              <a:pPr marL="0" lvl="0" indent="0">
                <a:lnSpc>
                  <a:spcPts val="3877"/>
                </a:lnSpc>
                <a:spcBef>
                  <a:spcPct val="0"/>
                </a:spcBef>
              </a:pPr>
              <a:r>
                <a:rPr lang="en-US" sz="3231" dirty="0">
                  <a:solidFill>
                    <a:srgbClr val="000000"/>
                  </a:solidFill>
                  <a:latin typeface="Muli Bold"/>
                </a:rPr>
                <a:t>Attrition Overview</a:t>
              </a:r>
            </a:p>
          </p:txBody>
        </p:sp>
        <p:sp>
          <p:nvSpPr>
            <p:cNvPr id="9" name="TextBox 9"/>
            <p:cNvSpPr txBox="1"/>
            <p:nvPr/>
          </p:nvSpPr>
          <p:spPr>
            <a:xfrm>
              <a:off x="0" y="785048"/>
              <a:ext cx="11750217" cy="1849788"/>
            </a:xfrm>
            <a:prstGeom prst="rect">
              <a:avLst/>
            </a:prstGeom>
          </p:spPr>
          <p:txBody>
            <a:bodyPr lIns="0" tIns="0" rIns="0" bIns="0" rtlCol="0" anchor="t">
              <a:spAutoFit/>
            </a:bodyPr>
            <a:lstStyle/>
            <a:p>
              <a:pPr algn="just">
                <a:lnSpc>
                  <a:spcPts val="2807"/>
                </a:lnSpc>
              </a:pPr>
              <a:r>
                <a:rPr lang="en-US" sz="2005">
                  <a:solidFill>
                    <a:srgbClr val="000000"/>
                  </a:solidFill>
                  <a:latin typeface="Muli"/>
                </a:rPr>
                <a:t>Out of 4300 employees, 695 have left the company, resulting in a 16.2% attrition rate. On average, employees were 37 years old and had worked for 7 years. Notably, 430 male and 265 female employees contributed to the attrition statistics..</a:t>
              </a:r>
            </a:p>
          </p:txBody>
        </p:sp>
      </p:grpSp>
      <p:sp>
        <p:nvSpPr>
          <p:cNvPr id="10" name="TextBox 10"/>
          <p:cNvSpPr txBox="1"/>
          <p:nvPr/>
        </p:nvSpPr>
        <p:spPr>
          <a:xfrm>
            <a:off x="642931" y="1571041"/>
            <a:ext cx="5868883" cy="1981200"/>
          </a:xfrm>
          <a:prstGeom prst="rect">
            <a:avLst/>
          </a:prstGeom>
        </p:spPr>
        <p:txBody>
          <a:bodyPr lIns="0" tIns="0" rIns="0" bIns="0" rtlCol="0" anchor="t">
            <a:spAutoFit/>
          </a:bodyPr>
          <a:lstStyle/>
          <a:p>
            <a:pPr>
              <a:lnSpc>
                <a:spcPts val="7800"/>
              </a:lnSpc>
            </a:pPr>
            <a:r>
              <a:rPr lang="en-US" sz="6500">
                <a:solidFill>
                  <a:srgbClr val="FFFFFF"/>
                </a:solidFill>
                <a:latin typeface="Muli Ultra-Bold"/>
              </a:rPr>
              <a:t>    INSIGHTS </a:t>
            </a:r>
          </a:p>
          <a:p>
            <a:pPr algn="ctr">
              <a:lnSpc>
                <a:spcPts val="7800"/>
              </a:lnSpc>
              <a:spcBef>
                <a:spcPct val="0"/>
              </a:spcBef>
            </a:pPr>
            <a:r>
              <a:rPr lang="en-US" sz="6500">
                <a:solidFill>
                  <a:srgbClr val="FFFFFF"/>
                </a:solidFill>
                <a:latin typeface="Muli Ultra-Bold"/>
              </a:rPr>
              <a:t>GENERATED</a:t>
            </a:r>
          </a:p>
        </p:txBody>
      </p:sp>
      <p:grpSp>
        <p:nvGrpSpPr>
          <p:cNvPr id="11" name="Group 11"/>
          <p:cNvGrpSpPr/>
          <p:nvPr/>
        </p:nvGrpSpPr>
        <p:grpSpPr>
          <a:xfrm>
            <a:off x="8892547" y="3552241"/>
            <a:ext cx="8812663" cy="1836595"/>
            <a:chOff x="0" y="0"/>
            <a:chExt cx="11750217" cy="2448793"/>
          </a:xfrm>
        </p:grpSpPr>
        <p:sp>
          <p:nvSpPr>
            <p:cNvPr id="12" name="TextBox 12"/>
            <p:cNvSpPr txBox="1"/>
            <p:nvPr/>
          </p:nvSpPr>
          <p:spPr>
            <a:xfrm>
              <a:off x="0" y="0"/>
              <a:ext cx="11750217" cy="723900"/>
            </a:xfrm>
            <a:prstGeom prst="rect">
              <a:avLst/>
            </a:prstGeom>
          </p:spPr>
          <p:txBody>
            <a:bodyPr lIns="0" tIns="0" rIns="0" bIns="0" rtlCol="0" anchor="t">
              <a:spAutoFit/>
            </a:bodyPr>
            <a:lstStyle/>
            <a:p>
              <a:pPr marL="0" lvl="0" indent="0">
                <a:lnSpc>
                  <a:spcPts val="4319"/>
                </a:lnSpc>
                <a:spcBef>
                  <a:spcPct val="0"/>
                </a:spcBef>
              </a:pPr>
              <a:r>
                <a:rPr lang="en-US" sz="3599">
                  <a:solidFill>
                    <a:srgbClr val="000000"/>
                  </a:solidFill>
                  <a:latin typeface="Muli Bold"/>
                </a:rPr>
                <a:t>Tenure Trends</a:t>
              </a:r>
            </a:p>
          </p:txBody>
        </p:sp>
        <p:sp>
          <p:nvSpPr>
            <p:cNvPr id="13" name="TextBox 13"/>
            <p:cNvSpPr txBox="1"/>
            <p:nvPr/>
          </p:nvSpPr>
          <p:spPr>
            <a:xfrm>
              <a:off x="0" y="878861"/>
              <a:ext cx="11750217" cy="1569932"/>
            </a:xfrm>
            <a:prstGeom prst="rect">
              <a:avLst/>
            </a:prstGeom>
          </p:spPr>
          <p:txBody>
            <a:bodyPr lIns="0" tIns="0" rIns="0" bIns="0" rtlCol="0" anchor="t">
              <a:spAutoFit/>
            </a:bodyPr>
            <a:lstStyle/>
            <a:p>
              <a:pPr algn="just">
                <a:lnSpc>
                  <a:spcPts val="3220"/>
                </a:lnSpc>
              </a:pPr>
              <a:r>
                <a:rPr lang="en-US" sz="2300">
                  <a:solidFill>
                    <a:srgbClr val="000000"/>
                  </a:solidFill>
                  <a:latin typeface="Muli"/>
                </a:rPr>
                <a:t>A significant portion of attrition occurred within the first year of employment, highlighting the importance of early engagement and retention efforts.</a:t>
              </a:r>
            </a:p>
          </p:txBody>
        </p:sp>
      </p:grpSp>
      <p:grpSp>
        <p:nvGrpSpPr>
          <p:cNvPr id="14" name="Group 14"/>
          <p:cNvGrpSpPr/>
          <p:nvPr/>
        </p:nvGrpSpPr>
        <p:grpSpPr>
          <a:xfrm>
            <a:off x="8892547" y="6381637"/>
            <a:ext cx="8812663" cy="1817545"/>
            <a:chOff x="0" y="0"/>
            <a:chExt cx="11750217" cy="2423393"/>
          </a:xfrm>
        </p:grpSpPr>
        <p:sp>
          <p:nvSpPr>
            <p:cNvPr id="15" name="TextBox 15"/>
            <p:cNvSpPr txBox="1"/>
            <p:nvPr/>
          </p:nvSpPr>
          <p:spPr>
            <a:xfrm>
              <a:off x="0" y="9525"/>
              <a:ext cx="11750217"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Age Group Analysis</a:t>
              </a:r>
            </a:p>
          </p:txBody>
        </p:sp>
        <p:sp>
          <p:nvSpPr>
            <p:cNvPr id="16" name="TextBox 16"/>
            <p:cNvSpPr txBox="1"/>
            <p:nvPr/>
          </p:nvSpPr>
          <p:spPr>
            <a:xfrm>
              <a:off x="0" y="853461"/>
              <a:ext cx="11750217" cy="1569932"/>
            </a:xfrm>
            <a:prstGeom prst="rect">
              <a:avLst/>
            </a:prstGeom>
          </p:spPr>
          <p:txBody>
            <a:bodyPr lIns="0" tIns="0" rIns="0" bIns="0" rtlCol="0" anchor="t">
              <a:spAutoFit/>
            </a:bodyPr>
            <a:lstStyle/>
            <a:p>
              <a:pPr algn="just">
                <a:lnSpc>
                  <a:spcPts val="3220"/>
                </a:lnSpc>
              </a:pPr>
              <a:r>
                <a:rPr lang="en-US" sz="2300" spc="-147">
                  <a:solidFill>
                    <a:srgbClr val="000000"/>
                  </a:solidFill>
                  <a:latin typeface="Muli"/>
                </a:rPr>
                <a:t>Employees between the ages of 26-35 were observed to have the highest attrition rates, signaling potential challenges in retaining this demographic segment.</a:t>
              </a:r>
            </a:p>
          </p:txBody>
        </p:sp>
      </p:grpSp>
      <p:sp>
        <p:nvSpPr>
          <p:cNvPr id="17" name="Freeform 17"/>
          <p:cNvSpPr/>
          <p:nvPr/>
        </p:nvSpPr>
        <p:spPr>
          <a:xfrm>
            <a:off x="1892781" y="4199061"/>
            <a:ext cx="3588270" cy="3381945"/>
          </a:xfrm>
          <a:custGeom>
            <a:avLst/>
            <a:gdLst/>
            <a:ahLst/>
            <a:cxnLst/>
            <a:rect l="l" t="t" r="r" b="b"/>
            <a:pathLst>
              <a:path w="3588270" h="3381945">
                <a:moveTo>
                  <a:pt x="0" y="0"/>
                </a:moveTo>
                <a:lnTo>
                  <a:pt x="3588271" y="0"/>
                </a:lnTo>
                <a:lnTo>
                  <a:pt x="3588271" y="3381944"/>
                </a:lnTo>
                <a:lnTo>
                  <a:pt x="0" y="3381944"/>
                </a:lnTo>
                <a:lnTo>
                  <a:pt x="0" y="0"/>
                </a:lnTo>
                <a:close/>
              </a:path>
            </a:pathLst>
          </a:custGeom>
          <a:blipFill>
            <a:blip r:embed="rId2"/>
            <a:stretch>
              <a:fillRect/>
            </a:stretch>
          </a:blipFill>
        </p:spPr>
        <p:txBody>
          <a:bodyPr/>
          <a:lstStyle/>
          <a:p>
            <a:endParaRPr lang="en-US"/>
          </a:p>
        </p:txBody>
      </p:sp>
      <p:grpSp>
        <p:nvGrpSpPr>
          <p:cNvPr id="18" name="Group 18"/>
          <p:cNvGrpSpPr/>
          <p:nvPr/>
        </p:nvGrpSpPr>
        <p:grpSpPr>
          <a:xfrm>
            <a:off x="8414498" y="832139"/>
            <a:ext cx="261938" cy="26193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9013031" y="1415809"/>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9013031" y="4057769"/>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9013031" y="6699729"/>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9478488" y="1293762"/>
            <a:ext cx="7780812" cy="1791510"/>
            <a:chOff x="0" y="0"/>
            <a:chExt cx="10374415" cy="2388679"/>
          </a:xfrm>
        </p:grpSpPr>
        <p:sp>
          <p:nvSpPr>
            <p:cNvPr id="10" name="TextBox 10"/>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Educational Background Impact</a:t>
              </a:r>
            </a:p>
          </p:txBody>
        </p:sp>
        <p:sp>
          <p:nvSpPr>
            <p:cNvPr id="11" name="TextBox 11"/>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149">
                  <a:solidFill>
                    <a:srgbClr val="000000"/>
                  </a:solidFill>
                  <a:latin typeface="Muli"/>
                </a:rPr>
                <a:t>Attrition was notably observed among employees with educational backgrounds in life sciences and medical fields, indicating potential areas for targeted retention initiatives.</a:t>
              </a:r>
            </a:p>
          </p:txBody>
        </p:sp>
      </p:grpSp>
      <p:sp>
        <p:nvSpPr>
          <p:cNvPr id="12" name="TextBox 12"/>
          <p:cNvSpPr txBox="1"/>
          <p:nvPr/>
        </p:nvSpPr>
        <p:spPr>
          <a:xfrm>
            <a:off x="723245" y="1677746"/>
            <a:ext cx="5301980" cy="1981200"/>
          </a:xfrm>
          <a:prstGeom prst="rect">
            <a:avLst/>
          </a:prstGeom>
        </p:spPr>
        <p:txBody>
          <a:bodyPr lIns="0" tIns="0" rIns="0" bIns="0" rtlCol="0" anchor="t">
            <a:spAutoFit/>
          </a:bodyPr>
          <a:lstStyle/>
          <a:p>
            <a:pPr algn="ctr">
              <a:lnSpc>
                <a:spcPts val="7800"/>
              </a:lnSpc>
            </a:pPr>
            <a:r>
              <a:rPr lang="en-US" sz="6500">
                <a:solidFill>
                  <a:srgbClr val="FFFFFF"/>
                </a:solidFill>
                <a:latin typeface="Muli Ultra-Bold"/>
              </a:rPr>
              <a:t>INSIGHTS</a:t>
            </a:r>
          </a:p>
          <a:p>
            <a:pPr>
              <a:lnSpc>
                <a:spcPts val="7800"/>
              </a:lnSpc>
              <a:spcBef>
                <a:spcPct val="0"/>
              </a:spcBef>
            </a:pPr>
            <a:r>
              <a:rPr lang="en-US" sz="6500">
                <a:solidFill>
                  <a:srgbClr val="FFFFFF"/>
                </a:solidFill>
                <a:latin typeface="Muli Ultra-Bold"/>
              </a:rPr>
              <a:t>GENERATED</a:t>
            </a:r>
          </a:p>
        </p:txBody>
      </p:sp>
      <p:grpSp>
        <p:nvGrpSpPr>
          <p:cNvPr id="13" name="Group 13"/>
          <p:cNvGrpSpPr/>
          <p:nvPr/>
        </p:nvGrpSpPr>
        <p:grpSpPr>
          <a:xfrm>
            <a:off x="9478488" y="3901460"/>
            <a:ext cx="7780812" cy="1791510"/>
            <a:chOff x="0" y="0"/>
            <a:chExt cx="10374415" cy="2388679"/>
          </a:xfrm>
        </p:grpSpPr>
        <p:sp>
          <p:nvSpPr>
            <p:cNvPr id="14" name="TextBox 14"/>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Job Role Insights</a:t>
              </a:r>
            </a:p>
          </p:txBody>
        </p:sp>
        <p:sp>
          <p:nvSpPr>
            <p:cNvPr id="15" name="TextBox 15"/>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140">
                  <a:solidFill>
                    <a:srgbClr val="000000"/>
                  </a:solidFill>
                  <a:latin typeface="Muli"/>
                </a:rPr>
                <a:t>Certain job roles, such as sales executives, research scientists, and laboratory technicians, experienced higher attrition rates, warranting focused attention on retention strategies tailored to these positions.</a:t>
              </a:r>
            </a:p>
          </p:txBody>
        </p:sp>
      </p:grpSp>
      <p:grpSp>
        <p:nvGrpSpPr>
          <p:cNvPr id="16" name="Group 16"/>
          <p:cNvGrpSpPr/>
          <p:nvPr/>
        </p:nvGrpSpPr>
        <p:grpSpPr>
          <a:xfrm>
            <a:off x="9478488" y="6512119"/>
            <a:ext cx="7780812" cy="1791510"/>
            <a:chOff x="0" y="0"/>
            <a:chExt cx="10374415" cy="2388679"/>
          </a:xfrm>
        </p:grpSpPr>
        <p:sp>
          <p:nvSpPr>
            <p:cNvPr id="17" name="TextBox 17"/>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Salary Influence</a:t>
              </a:r>
            </a:p>
          </p:txBody>
        </p:sp>
        <p:sp>
          <p:nvSpPr>
            <p:cNvPr id="18" name="TextBox 18"/>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92">
                  <a:solidFill>
                    <a:srgbClr val="000000"/>
                  </a:solidFill>
                  <a:latin typeface="Muli"/>
                </a:rPr>
                <a:t>Employees earning less than 40k salary demonstrated a higher likelihood of attrition, emphasizing the importance of competitive compensation and benefits packages in retention efforts.</a:t>
              </a:r>
            </a:p>
          </p:txBody>
        </p:sp>
      </p:grpSp>
      <p:sp>
        <p:nvSpPr>
          <p:cNvPr id="19" name="Freeform 19"/>
          <p:cNvSpPr/>
          <p:nvPr/>
        </p:nvSpPr>
        <p:spPr>
          <a:xfrm>
            <a:off x="1892781" y="4199061"/>
            <a:ext cx="3588270" cy="3381945"/>
          </a:xfrm>
          <a:custGeom>
            <a:avLst/>
            <a:gdLst/>
            <a:ahLst/>
            <a:cxnLst/>
            <a:rect l="l" t="t" r="r" b="b"/>
            <a:pathLst>
              <a:path w="3588270" h="3381945">
                <a:moveTo>
                  <a:pt x="0" y="0"/>
                </a:moveTo>
                <a:lnTo>
                  <a:pt x="3588271" y="0"/>
                </a:lnTo>
                <a:lnTo>
                  <a:pt x="3588271" y="3381944"/>
                </a:lnTo>
                <a:lnTo>
                  <a:pt x="0" y="3381944"/>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7830165" y="515963"/>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7830165" y="3857470"/>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7830165" y="6828623"/>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8471361" y="435168"/>
            <a:ext cx="9143577" cy="2648760"/>
            <a:chOff x="0" y="0"/>
            <a:chExt cx="12191435" cy="3531679"/>
          </a:xfrm>
        </p:grpSpPr>
        <p:sp>
          <p:nvSpPr>
            <p:cNvPr id="10" name="TextBox 10"/>
            <p:cNvSpPr txBox="1"/>
            <p:nvPr/>
          </p:nvSpPr>
          <p:spPr>
            <a:xfrm>
              <a:off x="0" y="9525"/>
              <a:ext cx="12191435" cy="1311275"/>
            </a:xfrm>
            <a:prstGeom prst="rect">
              <a:avLst/>
            </a:prstGeom>
          </p:spPr>
          <p:txBody>
            <a:bodyPr lIns="0" tIns="0" rIns="0" bIns="0" rtlCol="0" anchor="t">
              <a:spAutoFit/>
            </a:bodyPr>
            <a:lstStyle/>
            <a:p>
              <a:pPr>
                <a:lnSpc>
                  <a:spcPts val="3960"/>
                </a:lnSpc>
              </a:pPr>
              <a:r>
                <a:rPr lang="en-US" sz="3300">
                  <a:solidFill>
                    <a:srgbClr val="000000"/>
                  </a:solidFill>
                  <a:latin typeface="Muli Bold"/>
                </a:rPr>
                <a:t>Early Engagement Programs</a:t>
              </a:r>
            </a:p>
            <a:p>
              <a:pPr marL="0" lvl="0" indent="0">
                <a:lnSpc>
                  <a:spcPts val="3960"/>
                </a:lnSpc>
                <a:spcBef>
                  <a:spcPct val="0"/>
                </a:spcBef>
              </a:pPr>
              <a:endParaRPr lang="en-US" sz="3300">
                <a:solidFill>
                  <a:srgbClr val="000000"/>
                </a:solidFill>
                <a:latin typeface="Muli Bold"/>
              </a:endParaRPr>
            </a:p>
          </p:txBody>
        </p:sp>
        <p:sp>
          <p:nvSpPr>
            <p:cNvPr id="11" name="TextBox 11"/>
            <p:cNvSpPr txBox="1"/>
            <p:nvPr/>
          </p:nvSpPr>
          <p:spPr>
            <a:xfrm>
              <a:off x="0" y="1485286"/>
              <a:ext cx="12191435" cy="2046393"/>
            </a:xfrm>
            <a:prstGeom prst="rect">
              <a:avLst/>
            </a:prstGeom>
          </p:spPr>
          <p:txBody>
            <a:bodyPr lIns="0" tIns="0" rIns="0" bIns="0" rtlCol="0" anchor="t">
              <a:spAutoFit/>
            </a:bodyPr>
            <a:lstStyle/>
            <a:p>
              <a:pPr algn="just">
                <a:lnSpc>
                  <a:spcPts val="3080"/>
                </a:lnSpc>
              </a:pPr>
              <a:r>
                <a:rPr lang="en-US" sz="2200">
                  <a:solidFill>
                    <a:srgbClr val="000000"/>
                  </a:solidFill>
                  <a:latin typeface="Muli"/>
                </a:rPr>
                <a:t>Develop comprehensive onboarding programs specifically targeting employees in their first year of employment. Focus on integrating them into the company culture, clarifying job expectations, and providing mentorship to support their transition.</a:t>
              </a:r>
            </a:p>
          </p:txBody>
        </p:sp>
      </p:grpSp>
      <p:sp>
        <p:nvSpPr>
          <p:cNvPr id="12" name="TextBox 12"/>
          <p:cNvSpPr txBox="1"/>
          <p:nvPr/>
        </p:nvSpPr>
        <p:spPr>
          <a:xfrm>
            <a:off x="267070" y="2544926"/>
            <a:ext cx="6620606" cy="1552575"/>
          </a:xfrm>
          <a:prstGeom prst="rect">
            <a:avLst/>
          </a:prstGeom>
        </p:spPr>
        <p:txBody>
          <a:bodyPr lIns="0" tIns="0" rIns="0" bIns="0" rtlCol="0" anchor="t">
            <a:spAutoFit/>
          </a:bodyPr>
          <a:lstStyle/>
          <a:p>
            <a:pPr>
              <a:lnSpc>
                <a:spcPts val="6120"/>
              </a:lnSpc>
              <a:spcBef>
                <a:spcPct val="0"/>
              </a:spcBef>
            </a:pPr>
            <a:r>
              <a:rPr lang="en-US" sz="5100">
                <a:solidFill>
                  <a:srgbClr val="FFFFFF"/>
                </a:solidFill>
                <a:latin typeface="Lovelo"/>
              </a:rPr>
              <a:t>Recommendations/ SUGGESTIONS</a:t>
            </a:r>
          </a:p>
        </p:txBody>
      </p:sp>
      <p:grpSp>
        <p:nvGrpSpPr>
          <p:cNvPr id="13" name="Group 13"/>
          <p:cNvGrpSpPr/>
          <p:nvPr/>
        </p:nvGrpSpPr>
        <p:grpSpPr>
          <a:xfrm>
            <a:off x="8471361" y="3735574"/>
            <a:ext cx="9143578" cy="2064349"/>
            <a:chOff x="0" y="0"/>
            <a:chExt cx="12191436" cy="2752465"/>
          </a:xfrm>
        </p:grpSpPr>
        <p:sp>
          <p:nvSpPr>
            <p:cNvPr id="14" name="TextBox 14"/>
            <p:cNvSpPr txBox="1"/>
            <p:nvPr/>
          </p:nvSpPr>
          <p:spPr>
            <a:xfrm>
              <a:off x="0" y="0"/>
              <a:ext cx="12191436" cy="1193800"/>
            </a:xfrm>
            <a:prstGeom prst="rect">
              <a:avLst/>
            </a:prstGeom>
          </p:spPr>
          <p:txBody>
            <a:bodyPr wrap="square" lIns="0" tIns="0" rIns="0" bIns="0" rtlCol="0" anchor="t">
              <a:spAutoFit/>
            </a:bodyPr>
            <a:lstStyle/>
            <a:p>
              <a:pPr>
                <a:lnSpc>
                  <a:spcPts val="3425"/>
                </a:lnSpc>
              </a:pPr>
              <a:r>
                <a:rPr lang="en-US" sz="2854" dirty="0">
                  <a:solidFill>
                    <a:srgbClr val="000000"/>
                  </a:solidFill>
                  <a:latin typeface="Muli Bold"/>
                </a:rPr>
                <a:t> Retention Initiatives for Age Group 26-35</a:t>
              </a:r>
            </a:p>
            <a:p>
              <a:pPr marL="0" lvl="0" indent="0">
                <a:lnSpc>
                  <a:spcPts val="3746"/>
                </a:lnSpc>
                <a:spcBef>
                  <a:spcPct val="0"/>
                </a:spcBef>
              </a:pPr>
              <a:endParaRPr lang="en-US" sz="2854" dirty="0">
                <a:solidFill>
                  <a:srgbClr val="000000"/>
                </a:solidFill>
                <a:latin typeface="Muli Bold"/>
              </a:endParaRPr>
            </a:p>
          </p:txBody>
        </p:sp>
        <p:sp>
          <p:nvSpPr>
            <p:cNvPr id="15" name="TextBox 15"/>
            <p:cNvSpPr txBox="1"/>
            <p:nvPr/>
          </p:nvSpPr>
          <p:spPr>
            <a:xfrm>
              <a:off x="0" y="1336414"/>
              <a:ext cx="12191435" cy="1416051"/>
            </a:xfrm>
            <a:prstGeom prst="rect">
              <a:avLst/>
            </a:prstGeom>
          </p:spPr>
          <p:txBody>
            <a:bodyPr lIns="0" tIns="0" rIns="0" bIns="0" rtlCol="0" anchor="t">
              <a:spAutoFit/>
            </a:bodyPr>
            <a:lstStyle/>
            <a:p>
              <a:pPr algn="just">
                <a:lnSpc>
                  <a:spcPts val="2887"/>
                </a:lnSpc>
              </a:pPr>
              <a:r>
                <a:rPr lang="en-US" sz="2062" spc="-70" dirty="0">
                  <a:solidFill>
                    <a:srgbClr val="000000"/>
                  </a:solidFill>
                  <a:latin typeface="Muli"/>
                </a:rPr>
                <a:t>Implement targeted retention initiatives tailored to the needs and preferences of employees aged 26-35. This could include career development opportunities, mentorship programs, and initiatives to improve work-life balance</a:t>
              </a:r>
            </a:p>
          </p:txBody>
        </p:sp>
      </p:grpSp>
      <p:grpSp>
        <p:nvGrpSpPr>
          <p:cNvPr id="16" name="Group 16"/>
          <p:cNvGrpSpPr/>
          <p:nvPr/>
        </p:nvGrpSpPr>
        <p:grpSpPr>
          <a:xfrm>
            <a:off x="8471360" y="6828623"/>
            <a:ext cx="9266149" cy="2338837"/>
            <a:chOff x="0" y="0"/>
            <a:chExt cx="12518293" cy="3118448"/>
          </a:xfrm>
        </p:grpSpPr>
        <p:sp>
          <p:nvSpPr>
            <p:cNvPr id="17" name="TextBox 17"/>
            <p:cNvSpPr txBox="1"/>
            <p:nvPr/>
          </p:nvSpPr>
          <p:spPr>
            <a:xfrm>
              <a:off x="0" y="0"/>
              <a:ext cx="12518293" cy="918457"/>
            </a:xfrm>
            <a:prstGeom prst="rect">
              <a:avLst/>
            </a:prstGeom>
          </p:spPr>
          <p:txBody>
            <a:bodyPr wrap="square" lIns="0" tIns="0" rIns="0" bIns="0" rtlCol="0" anchor="t">
              <a:spAutoFit/>
            </a:bodyPr>
            <a:lstStyle/>
            <a:p>
              <a:pPr>
                <a:lnSpc>
                  <a:spcPts val="3120"/>
                </a:lnSpc>
              </a:pPr>
              <a:r>
                <a:rPr lang="en-US" sz="2600" dirty="0">
                  <a:solidFill>
                    <a:srgbClr val="000000"/>
                  </a:solidFill>
                  <a:latin typeface="Muli Bold"/>
                </a:rPr>
                <a:t> Specialized Support for Certain Educational Backgrounds:</a:t>
              </a:r>
            </a:p>
            <a:p>
              <a:pPr marL="0" lvl="0" indent="0">
                <a:lnSpc>
                  <a:spcPts val="2160"/>
                </a:lnSpc>
                <a:spcBef>
                  <a:spcPct val="0"/>
                </a:spcBef>
              </a:pPr>
              <a:endParaRPr lang="en-US" sz="2600" dirty="0">
                <a:solidFill>
                  <a:srgbClr val="000000"/>
                </a:solidFill>
                <a:latin typeface="Muli Bold"/>
              </a:endParaRPr>
            </a:p>
          </p:txBody>
        </p:sp>
        <p:sp>
          <p:nvSpPr>
            <p:cNvPr id="18" name="TextBox 18"/>
            <p:cNvSpPr txBox="1"/>
            <p:nvPr/>
          </p:nvSpPr>
          <p:spPr>
            <a:xfrm>
              <a:off x="0" y="1040786"/>
              <a:ext cx="12518293" cy="2077662"/>
            </a:xfrm>
            <a:prstGeom prst="rect">
              <a:avLst/>
            </a:prstGeom>
          </p:spPr>
          <p:txBody>
            <a:bodyPr wrap="square" lIns="0" tIns="0" rIns="0" bIns="0" rtlCol="0" anchor="t">
              <a:spAutoFit/>
            </a:bodyPr>
            <a:lstStyle/>
            <a:p>
              <a:pPr algn="just">
                <a:lnSpc>
                  <a:spcPts val="3080"/>
                </a:lnSpc>
              </a:pPr>
              <a:r>
                <a:rPr lang="en-US" sz="2200" spc="-66" dirty="0">
                  <a:solidFill>
                    <a:srgbClr val="000000"/>
                  </a:solidFill>
                  <a:latin typeface="Muli"/>
                </a:rPr>
                <a:t>Offer specialized support and resources for employees with backgrounds in life sciences and medical fields. This could involve career development opportunities tailored to their specific expertise or additional support for professional growth within their field.</a:t>
              </a:r>
            </a:p>
          </p:txBody>
        </p:sp>
      </p:grpSp>
      <p:sp>
        <p:nvSpPr>
          <p:cNvPr id="19" name="Freeform 19"/>
          <p:cNvSpPr/>
          <p:nvPr/>
        </p:nvSpPr>
        <p:spPr>
          <a:xfrm>
            <a:off x="1692129" y="4681077"/>
            <a:ext cx="3090238" cy="3016845"/>
          </a:xfrm>
          <a:custGeom>
            <a:avLst/>
            <a:gdLst/>
            <a:ahLst/>
            <a:cxnLst/>
            <a:rect l="l" t="t" r="r" b="b"/>
            <a:pathLst>
              <a:path w="3090238" h="3016845">
                <a:moveTo>
                  <a:pt x="0" y="0"/>
                </a:moveTo>
                <a:lnTo>
                  <a:pt x="3090238" y="0"/>
                </a:lnTo>
                <a:lnTo>
                  <a:pt x="3090238" y="3016845"/>
                </a:lnTo>
                <a:lnTo>
                  <a:pt x="0" y="3016845"/>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7553593" y="492252"/>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7548882" y="3412026"/>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7684562" y="6570736"/>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8266072" y="440280"/>
            <a:ext cx="9328349" cy="2444289"/>
            <a:chOff x="0" y="0"/>
            <a:chExt cx="12437799" cy="3259053"/>
          </a:xfrm>
        </p:grpSpPr>
        <p:sp>
          <p:nvSpPr>
            <p:cNvPr id="10" name="TextBox 10"/>
            <p:cNvSpPr txBox="1"/>
            <p:nvPr/>
          </p:nvSpPr>
          <p:spPr>
            <a:xfrm>
              <a:off x="0" y="0"/>
              <a:ext cx="12437799" cy="1244600"/>
            </a:xfrm>
            <a:prstGeom prst="rect">
              <a:avLst/>
            </a:prstGeom>
          </p:spPr>
          <p:txBody>
            <a:bodyPr lIns="0" tIns="0" rIns="0" bIns="0" rtlCol="0" anchor="t">
              <a:spAutoFit/>
            </a:bodyPr>
            <a:lstStyle/>
            <a:p>
              <a:pPr>
                <a:lnSpc>
                  <a:spcPts val="3720"/>
                </a:lnSpc>
              </a:pPr>
              <a:r>
                <a:rPr lang="en-US" sz="3100">
                  <a:solidFill>
                    <a:srgbClr val="000000"/>
                  </a:solidFill>
                  <a:latin typeface="Muli Bold"/>
                </a:rPr>
                <a:t>JobRole Specific Retention Strategies</a:t>
              </a:r>
            </a:p>
            <a:p>
              <a:pPr marL="0" lvl="0" indent="0">
                <a:lnSpc>
                  <a:spcPts val="3720"/>
                </a:lnSpc>
                <a:spcBef>
                  <a:spcPct val="0"/>
                </a:spcBef>
              </a:pPr>
              <a:endParaRPr lang="en-US" sz="3100">
                <a:solidFill>
                  <a:srgbClr val="000000"/>
                </a:solidFill>
                <a:latin typeface="Muli Bold"/>
              </a:endParaRPr>
            </a:p>
          </p:txBody>
        </p:sp>
        <p:sp>
          <p:nvSpPr>
            <p:cNvPr id="11" name="TextBox 11"/>
            <p:cNvSpPr txBox="1"/>
            <p:nvPr/>
          </p:nvSpPr>
          <p:spPr>
            <a:xfrm>
              <a:off x="0" y="1399561"/>
              <a:ext cx="12437799" cy="1859491"/>
            </a:xfrm>
            <a:prstGeom prst="rect">
              <a:avLst/>
            </a:prstGeom>
          </p:spPr>
          <p:txBody>
            <a:bodyPr lIns="0" tIns="0" rIns="0" bIns="0" rtlCol="0" anchor="t">
              <a:spAutoFit/>
            </a:bodyPr>
            <a:lstStyle/>
            <a:p>
              <a:pPr algn="just">
                <a:lnSpc>
                  <a:spcPts val="2800"/>
                </a:lnSpc>
              </a:pPr>
              <a:r>
                <a:rPr lang="en-US" sz="2000">
                  <a:solidFill>
                    <a:srgbClr val="000000"/>
                  </a:solidFill>
                  <a:latin typeface="Muli"/>
                </a:rPr>
                <a:t>Develop job role-specific retention strategies for sales executives, research scientists, and laboratory technicians. This might include offering additional training and development opportunities, recognizing their contributions, and creating pathways for advancement within their respective roles.</a:t>
              </a:r>
            </a:p>
          </p:txBody>
        </p:sp>
      </p:grpSp>
      <p:grpSp>
        <p:nvGrpSpPr>
          <p:cNvPr id="12" name="Group 12"/>
          <p:cNvGrpSpPr/>
          <p:nvPr/>
        </p:nvGrpSpPr>
        <p:grpSpPr>
          <a:xfrm>
            <a:off x="8214379" y="3294144"/>
            <a:ext cx="9328349" cy="2572560"/>
            <a:chOff x="0" y="0"/>
            <a:chExt cx="12437799" cy="3430079"/>
          </a:xfrm>
        </p:grpSpPr>
        <p:sp>
          <p:nvSpPr>
            <p:cNvPr id="13" name="TextBox 13"/>
            <p:cNvSpPr txBox="1"/>
            <p:nvPr/>
          </p:nvSpPr>
          <p:spPr>
            <a:xfrm>
              <a:off x="0" y="0"/>
              <a:ext cx="12437799" cy="1219200"/>
            </a:xfrm>
            <a:prstGeom prst="rect">
              <a:avLst/>
            </a:prstGeom>
          </p:spPr>
          <p:txBody>
            <a:bodyPr lIns="0" tIns="0" rIns="0" bIns="0" rtlCol="0" anchor="t">
              <a:spAutoFit/>
            </a:bodyPr>
            <a:lstStyle/>
            <a:p>
              <a:pPr>
                <a:lnSpc>
                  <a:spcPts val="3600"/>
                </a:lnSpc>
              </a:pPr>
              <a:r>
                <a:rPr lang="en-US" sz="3000">
                  <a:solidFill>
                    <a:srgbClr val="000000"/>
                  </a:solidFill>
                  <a:latin typeface="Muli Bold"/>
                </a:rPr>
                <a:t>Competitive Compensation Packages:</a:t>
              </a:r>
            </a:p>
            <a:p>
              <a:pPr marL="0" lvl="0" indent="0">
                <a:lnSpc>
                  <a:spcPts val="3600"/>
                </a:lnSpc>
                <a:spcBef>
                  <a:spcPct val="0"/>
                </a:spcBef>
              </a:pPr>
              <a:endParaRPr lang="en-US" sz="3000">
                <a:solidFill>
                  <a:srgbClr val="000000"/>
                </a:solidFill>
                <a:latin typeface="Muli Bold"/>
              </a:endParaRPr>
            </a:p>
          </p:txBody>
        </p:sp>
        <p:sp>
          <p:nvSpPr>
            <p:cNvPr id="14" name="TextBox 14"/>
            <p:cNvSpPr txBox="1"/>
            <p:nvPr/>
          </p:nvSpPr>
          <p:spPr>
            <a:xfrm>
              <a:off x="0" y="1383686"/>
              <a:ext cx="12437799" cy="2046393"/>
            </a:xfrm>
            <a:prstGeom prst="rect">
              <a:avLst/>
            </a:prstGeom>
          </p:spPr>
          <p:txBody>
            <a:bodyPr lIns="0" tIns="0" rIns="0" bIns="0" rtlCol="0" anchor="t">
              <a:spAutoFit/>
            </a:bodyPr>
            <a:lstStyle/>
            <a:p>
              <a:pPr algn="just">
                <a:lnSpc>
                  <a:spcPts val="3080"/>
                </a:lnSpc>
              </a:pPr>
              <a:r>
                <a:rPr lang="en-US" sz="2200">
                  <a:solidFill>
                    <a:srgbClr val="000000"/>
                  </a:solidFill>
                  <a:latin typeface="Muli"/>
                </a:rPr>
                <a:t>Review and adjust salary structures to ensure competitiveness, particularly for employees earning less than 40k. Conduct regular salary benchmarking exercises to stay aligned with industry standards and address any discrepancies to retain valuable talent.</a:t>
              </a:r>
            </a:p>
          </p:txBody>
        </p:sp>
      </p:grpSp>
      <p:grpSp>
        <p:nvGrpSpPr>
          <p:cNvPr id="15" name="Group 15"/>
          <p:cNvGrpSpPr/>
          <p:nvPr/>
        </p:nvGrpSpPr>
        <p:grpSpPr>
          <a:xfrm>
            <a:off x="8266072" y="6438900"/>
            <a:ext cx="9328349" cy="2583529"/>
            <a:chOff x="-68924" y="0"/>
            <a:chExt cx="12437799" cy="3430079"/>
          </a:xfrm>
        </p:grpSpPr>
        <p:sp>
          <p:nvSpPr>
            <p:cNvPr id="16" name="TextBox 16"/>
            <p:cNvSpPr txBox="1"/>
            <p:nvPr/>
          </p:nvSpPr>
          <p:spPr>
            <a:xfrm>
              <a:off x="-68924" y="0"/>
              <a:ext cx="12437799" cy="1219200"/>
            </a:xfrm>
            <a:prstGeom prst="rect">
              <a:avLst/>
            </a:prstGeom>
          </p:spPr>
          <p:txBody>
            <a:bodyPr wrap="square" lIns="0" tIns="0" rIns="0" bIns="0" rtlCol="0" anchor="t">
              <a:spAutoFit/>
            </a:bodyPr>
            <a:lstStyle/>
            <a:p>
              <a:pPr>
                <a:lnSpc>
                  <a:spcPts val="3600"/>
                </a:lnSpc>
              </a:pPr>
              <a:r>
                <a:rPr lang="en-US" sz="3000" dirty="0">
                  <a:solidFill>
                    <a:srgbClr val="000000"/>
                  </a:solidFill>
                  <a:latin typeface="Muli Bold"/>
                </a:rPr>
                <a:t>Employee Wellness Programs</a:t>
              </a:r>
            </a:p>
            <a:p>
              <a:pPr marL="0" lvl="0" indent="0">
                <a:lnSpc>
                  <a:spcPts val="3600"/>
                </a:lnSpc>
                <a:spcBef>
                  <a:spcPct val="0"/>
                </a:spcBef>
              </a:pPr>
              <a:endParaRPr lang="en-US" sz="3000" dirty="0">
                <a:solidFill>
                  <a:srgbClr val="000000"/>
                </a:solidFill>
                <a:latin typeface="Muli Bold"/>
              </a:endParaRPr>
            </a:p>
          </p:txBody>
        </p:sp>
        <p:sp>
          <p:nvSpPr>
            <p:cNvPr id="17" name="TextBox 17"/>
            <p:cNvSpPr txBox="1"/>
            <p:nvPr/>
          </p:nvSpPr>
          <p:spPr>
            <a:xfrm>
              <a:off x="0" y="1383686"/>
              <a:ext cx="12368875" cy="2046393"/>
            </a:xfrm>
            <a:prstGeom prst="rect">
              <a:avLst/>
            </a:prstGeom>
          </p:spPr>
          <p:txBody>
            <a:bodyPr lIns="0" tIns="0" rIns="0" bIns="0" rtlCol="0" anchor="t">
              <a:spAutoFit/>
            </a:bodyPr>
            <a:lstStyle/>
            <a:p>
              <a:pPr>
                <a:lnSpc>
                  <a:spcPts val="3080"/>
                </a:lnSpc>
              </a:pPr>
              <a:r>
                <a:rPr lang="en-US" sz="2200">
                  <a:solidFill>
                    <a:srgbClr val="000000"/>
                  </a:solidFill>
                  <a:latin typeface="Muli"/>
                </a:rPr>
                <a:t>Introduce wellness programs aimed at promoting work-life balance and reducing stress among employees. This could include initiatives such as wellness workshops, mindfulness training, and access to mental health resources to support employee well-being and reduce burnout.</a:t>
              </a:r>
            </a:p>
          </p:txBody>
        </p:sp>
      </p:grpSp>
      <p:sp>
        <p:nvSpPr>
          <p:cNvPr id="18" name="Freeform 18"/>
          <p:cNvSpPr/>
          <p:nvPr/>
        </p:nvSpPr>
        <p:spPr>
          <a:xfrm>
            <a:off x="1765335" y="4695129"/>
            <a:ext cx="3090238" cy="3016845"/>
          </a:xfrm>
          <a:custGeom>
            <a:avLst/>
            <a:gdLst/>
            <a:ahLst/>
            <a:cxnLst/>
            <a:rect l="l" t="t" r="r" b="b"/>
            <a:pathLst>
              <a:path w="3090238" h="3016845">
                <a:moveTo>
                  <a:pt x="0" y="0"/>
                </a:moveTo>
                <a:lnTo>
                  <a:pt x="3090239" y="0"/>
                </a:lnTo>
                <a:lnTo>
                  <a:pt x="3090239" y="3016845"/>
                </a:lnTo>
                <a:lnTo>
                  <a:pt x="0" y="3016845"/>
                </a:lnTo>
                <a:lnTo>
                  <a:pt x="0" y="0"/>
                </a:lnTo>
                <a:close/>
              </a:path>
            </a:pathLst>
          </a:custGeom>
          <a:blipFill>
            <a:blip r:embed="rId2"/>
            <a:stretch>
              <a:fillRect/>
            </a:stretch>
          </a:blipFill>
        </p:spPr>
        <p:txBody>
          <a:bodyPr/>
          <a:lstStyle/>
          <a:p>
            <a:endParaRPr lang="en-US"/>
          </a:p>
        </p:txBody>
      </p:sp>
      <p:sp>
        <p:nvSpPr>
          <p:cNvPr id="19" name="TextBox 19"/>
          <p:cNvSpPr txBox="1"/>
          <p:nvPr/>
        </p:nvSpPr>
        <p:spPr>
          <a:xfrm>
            <a:off x="267070" y="2544926"/>
            <a:ext cx="6620606" cy="1552575"/>
          </a:xfrm>
          <a:prstGeom prst="rect">
            <a:avLst/>
          </a:prstGeom>
        </p:spPr>
        <p:txBody>
          <a:bodyPr lIns="0" tIns="0" rIns="0" bIns="0" rtlCol="0" anchor="t">
            <a:spAutoFit/>
          </a:bodyPr>
          <a:lstStyle/>
          <a:p>
            <a:pPr>
              <a:lnSpc>
                <a:spcPts val="6120"/>
              </a:lnSpc>
              <a:spcBef>
                <a:spcPct val="0"/>
              </a:spcBef>
            </a:pPr>
            <a:r>
              <a:rPr lang="en-US" sz="5100">
                <a:solidFill>
                  <a:srgbClr val="FFFFFF"/>
                </a:solidFill>
                <a:latin typeface="Lovelo"/>
              </a:rPr>
              <a:t>Recommendations/ SUGGESTIONS</a:t>
            </a: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87D1"/>
        </a:solidFill>
        <a:effectLst/>
      </p:bgPr>
    </p:bg>
    <p:spTree>
      <p:nvGrpSpPr>
        <p:cNvPr id="1" name=""/>
        <p:cNvGrpSpPr/>
        <p:nvPr/>
      </p:nvGrpSpPr>
      <p:grpSpPr>
        <a:xfrm>
          <a:off x="0" y="0"/>
          <a:ext cx="0" cy="0"/>
          <a:chOff x="0" y="0"/>
          <a:chExt cx="0" cy="0"/>
        </a:xfrm>
      </p:grpSpPr>
      <p:grpSp>
        <p:nvGrpSpPr>
          <p:cNvPr id="2" name="Group 2"/>
          <p:cNvGrpSpPr/>
          <p:nvPr/>
        </p:nvGrpSpPr>
        <p:grpSpPr>
          <a:xfrm>
            <a:off x="-2148126" y="-5456738"/>
            <a:ext cx="15481409" cy="14972152"/>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6514181" y="3862809"/>
            <a:ext cx="3547638" cy="343093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778434" y="9656493"/>
            <a:ext cx="1303906" cy="1261015"/>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3192064"/>
            <a:ext cx="7579265" cy="3255503"/>
          </a:xfrm>
          <a:prstGeom prst="rect">
            <a:avLst/>
          </a:prstGeom>
        </p:spPr>
        <p:txBody>
          <a:bodyPr lIns="0" tIns="0" rIns="0" bIns="0" rtlCol="0" anchor="t">
            <a:spAutoFit/>
          </a:bodyPr>
          <a:lstStyle/>
          <a:p>
            <a:pPr marL="0" lvl="0" indent="0" algn="ctr">
              <a:lnSpc>
                <a:spcPts val="12624"/>
              </a:lnSpc>
              <a:spcBef>
                <a:spcPct val="0"/>
              </a:spcBef>
            </a:pPr>
            <a:r>
              <a:rPr lang="en-US" sz="11909">
                <a:solidFill>
                  <a:srgbClr val="171A59"/>
                </a:solidFill>
                <a:latin typeface="Candal"/>
              </a:rPr>
              <a:t>THANK YOU</a:t>
            </a:r>
          </a:p>
        </p:txBody>
      </p:sp>
      <p:sp>
        <p:nvSpPr>
          <p:cNvPr id="12" name="Freeform 12"/>
          <p:cNvSpPr/>
          <p:nvPr/>
        </p:nvSpPr>
        <p:spPr>
          <a:xfrm>
            <a:off x="8276325" y="3641637"/>
            <a:ext cx="9760374" cy="8003507"/>
          </a:xfrm>
          <a:custGeom>
            <a:avLst/>
            <a:gdLst/>
            <a:ahLst/>
            <a:cxnLst/>
            <a:rect l="l" t="t" r="r" b="b"/>
            <a:pathLst>
              <a:path w="9760374" h="8003507">
                <a:moveTo>
                  <a:pt x="0" y="0"/>
                </a:moveTo>
                <a:lnTo>
                  <a:pt x="9760374" y="0"/>
                </a:lnTo>
                <a:lnTo>
                  <a:pt x="9760374" y="8003507"/>
                </a:lnTo>
                <a:lnTo>
                  <a:pt x="0" y="8003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15210275" y="768323"/>
            <a:ext cx="1303906" cy="1261015"/>
            <a:chOff x="0" y="0"/>
            <a:chExt cx="840446" cy="812800"/>
          </a:xfrm>
        </p:grpSpPr>
        <p:sp>
          <p:nvSpPr>
            <p:cNvPr id="14" name="Freeform 1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33725"/>
              </a:srgbClr>
            </a:solidFill>
          </p:spPr>
          <p:txBody>
            <a:bodyPr/>
            <a:lstStyle/>
            <a:p>
              <a:endParaRPr lang="en-US"/>
            </a:p>
          </p:txBody>
        </p:sp>
        <p:sp>
          <p:nvSpPr>
            <p:cNvPr id="15" name="TextBox 15"/>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539</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Canva Sans Bold</vt:lpstr>
      <vt:lpstr>Candal</vt:lpstr>
      <vt:lpstr>Calibri</vt:lpstr>
      <vt:lpstr>Canva Sans</vt:lpstr>
      <vt:lpstr>Lora</vt:lpstr>
      <vt:lpstr>Muli</vt:lpstr>
      <vt:lpstr>Roboto Bold</vt:lpstr>
      <vt:lpstr>League Spartan</vt:lpstr>
      <vt:lpstr>Muli Ultra-Bold</vt:lpstr>
      <vt:lpstr>Muli Bold</vt:lpstr>
      <vt:lpstr>Lovelo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nitu alam</dc:creator>
  <cp:lastModifiedBy>nitu alam</cp:lastModifiedBy>
  <cp:revision>2</cp:revision>
  <dcterms:created xsi:type="dcterms:W3CDTF">2006-08-16T00:00:00Z</dcterms:created>
  <dcterms:modified xsi:type="dcterms:W3CDTF">2024-03-22T16:13:40Z</dcterms:modified>
  <dc:identifier>DAGAN7CvGi0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2024-03-22T16:12:36Z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67b56fb0-15ba-49dc-8278-2f9144e31e28</vt:lpwstr>
  </property>
  <property fmtid="{D5CDD505-2E9C-101B-9397-08002B2CF9AE}" pid="8" name="MSIP_Label_defa4170-0d19-0005-0004-bc88714345d2_ContentBits">
    <vt:lpwstr>0</vt:lpwstr>
  </property>
</Properties>
</file>